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343" r:id="rId2"/>
    <p:sldId id="371" r:id="rId3"/>
    <p:sldId id="375" r:id="rId4"/>
    <p:sldId id="376" r:id="rId5"/>
    <p:sldId id="377" r:id="rId6"/>
    <p:sldId id="382" r:id="rId7"/>
    <p:sldId id="380" r:id="rId8"/>
    <p:sldId id="374" r:id="rId9"/>
    <p:sldId id="379" r:id="rId10"/>
    <p:sldId id="381" r:id="rId11"/>
    <p:sldId id="372" r:id="rId12"/>
    <p:sldId id="373" r:id="rId13"/>
    <p:sldId id="383" r:id="rId14"/>
    <p:sldId id="344" r:id="rId15"/>
    <p:sldId id="384" r:id="rId16"/>
    <p:sldId id="385" r:id="rId17"/>
    <p:sldId id="386" r:id="rId18"/>
    <p:sldId id="398" r:id="rId19"/>
    <p:sldId id="387" r:id="rId20"/>
    <p:sldId id="388" r:id="rId21"/>
    <p:sldId id="389" r:id="rId22"/>
    <p:sldId id="39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401" r:id="rId32"/>
    <p:sldId id="402" r:id="rId33"/>
    <p:sldId id="400" r:id="rId34"/>
    <p:sldId id="404" r:id="rId35"/>
    <p:sldId id="405" r:id="rId36"/>
    <p:sldId id="40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3F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41"/>
    <p:restoredTop sz="93061"/>
  </p:normalViewPr>
  <p:slideViewPr>
    <p:cSldViewPr snapToGrid="0" snapToObjects="1">
      <p:cViewPr varScale="1">
        <p:scale>
          <a:sx n="119" d="100"/>
          <a:sy n="119" d="100"/>
        </p:scale>
        <p:origin x="248" y="184"/>
      </p:cViewPr>
      <p:guideLst/>
    </p:cSldViewPr>
  </p:slideViewPr>
  <p:outlineViewPr>
    <p:cViewPr>
      <p:scale>
        <a:sx n="33" d="100"/>
        <a:sy n="33" d="100"/>
      </p:scale>
      <p:origin x="0" y="-136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5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4648D-A4C2-8940-A7FD-9E8EED93592E}" type="datetimeFigureOut">
              <a:rPr lang="en-US" smtClean="0"/>
              <a:t>12/8/21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DA466-8355-2145-9DCC-AAA4264A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2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4023BC-2564-2B44-BC70-21D18AA949B6}" type="datetime1">
              <a:rPr lang="da-DK" smtClean="0"/>
              <a:t>08.12.2021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8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17978B-EF9A-FD48-B242-55A3338D6F81}" type="datetime1">
              <a:rPr lang="da-DK" smtClean="0"/>
              <a:t>08.12.2021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4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706458-00F3-014F-9549-D6DA255B1DD8}" type="datetime1">
              <a:rPr lang="da-DK" smtClean="0"/>
              <a:t>08.12.2021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E60FE1-7AE8-B849-83CE-FF60B19508BB}" type="datetime1">
              <a:rPr lang="da-DK" smtClean="0"/>
              <a:t>08.12.2021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90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129436-6F8F-DF44-910B-ADADE4742C95}" type="datetime1">
              <a:rPr lang="da-DK" smtClean="0"/>
              <a:t>08.12.2021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47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4CBB70-5ADF-5043-B86A-6077F0541B87}" type="datetime1">
              <a:rPr lang="da-DK" smtClean="0"/>
              <a:t>08.12.2021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3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4810A6-B059-3F49-9342-2C81D373DEE7}" type="datetime1">
              <a:rPr lang="da-DK" smtClean="0"/>
              <a:t>08.12.2021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4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3599B8-DEC4-5349-8994-56B8D1EA0267}" type="datetime1">
              <a:rPr lang="da-DK" smtClean="0"/>
              <a:t>08.12.2021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2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39D875-DE75-CD43-8DEB-DCC6205F7EC4}" type="datetime1">
              <a:rPr lang="da-DK" smtClean="0"/>
              <a:t>08.12.2021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8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9D0BF9-844F-4349-9C52-A55ED21A92D4}" type="datetime1">
              <a:rPr lang="da-DK" smtClean="0"/>
              <a:t>08.12.2021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2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50BB2C-3637-B74D-91C3-87B0469E8B94}" type="datetime1">
              <a:rPr lang="da-DK" smtClean="0"/>
              <a:t>08.12.2021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9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DM851 (2016)</a:t>
            </a:r>
          </a:p>
        </p:txBody>
      </p:sp>
    </p:spTree>
    <p:extLst>
      <p:ext uri="{BB962C8B-B14F-4D97-AF65-F5344CB8AC3E}">
        <p14:creationId xmlns:p14="http://schemas.microsoft.com/office/powerpoint/2010/main" val="4816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en.wikipedia.org/wiki/Iris_flower_data_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ebastianraschka.com/Articles/2015_pca_in_3_steps.html" TargetMode="External"/><Relationship Id="rId2" Type="http://schemas.openxmlformats.org/officeDocument/2006/relationships/hyperlink" Target="https://en.wikipedia.org/wiki/Iris_flower_data_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scikit-learn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about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setosa.io/ev/principal-component-analysi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learnopencv.com/eigenface-using-opencv-c-pyth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tiff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ebastianraschka.com/Articles/2015_pca_in_3_steps.html" TargetMode="External"/><Relationship Id="rId2" Type="http://schemas.openxmlformats.org/officeDocument/2006/relationships/hyperlink" Target="http://setosa.io/ev/principal-component-analysi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earnopencv.com/eigenface-using-opencv-c-pytho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hyperlink" Target="https://en.wikipedia.org/wiki/Bessel%27s_correction" TargetMode="External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6567"/>
            <a:ext cx="12192000" cy="12866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DM561 – Linear Algebra </a:t>
            </a:r>
            <a:r>
              <a:rPr lang="en-US"/>
              <a:t>with Applications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Week 49, 2021</a:t>
            </a:r>
            <a:br>
              <a:rPr lang="en-US" dirty="0"/>
            </a:br>
            <a:br>
              <a:rPr lang="en-US" dirty="0"/>
            </a:br>
            <a:r>
              <a:rPr lang="en-US" u="sng" dirty="0"/>
              <a:t>Principal Component Analysis and Eigenfaces</a:t>
            </a:r>
            <a:br>
              <a:rPr lang="en-US" u="sng" dirty="0"/>
            </a:br>
            <a:br>
              <a:rPr lang="en-US" dirty="0"/>
            </a:b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5986819"/>
            <a:ext cx="10515600" cy="87118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Daniel </a:t>
            </a:r>
            <a:r>
              <a:rPr lang="en-US" dirty="0" err="1"/>
              <a:t>Merkle</a:t>
            </a:r>
            <a:endParaRPr lang="en-US" dirty="0"/>
          </a:p>
          <a:p>
            <a:pPr marL="0" indent="0" algn="ctr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daniel@imada.sdu.dk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7" y="3101807"/>
            <a:ext cx="4283241" cy="2519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033" y="3101807"/>
            <a:ext cx="4381519" cy="251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94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2028784"/>
            <a:ext cx="12192000" cy="4837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10" y="-228429"/>
            <a:ext cx="10515600" cy="1325563"/>
          </a:xfrm>
        </p:spPr>
        <p:txBody>
          <a:bodyPr/>
          <a:lstStyle/>
          <a:p>
            <a:r>
              <a:rPr lang="en-US" dirty="0"/>
              <a:t>Properties of the Covariance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3" y="686635"/>
            <a:ext cx="10515600" cy="4351338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X</a:t>
            </a:r>
            <a:r>
              <a:rPr lang="en-US" dirty="0"/>
              <a:t> is a square symmetric </a:t>
            </a:r>
            <a:r>
              <a:rPr lang="en-US" i="1" dirty="0"/>
              <a:t>m </a:t>
            </a:r>
            <a:r>
              <a:rPr lang="en-US" dirty="0"/>
              <a:t>× </a:t>
            </a:r>
            <a:r>
              <a:rPr lang="en-US" i="1" dirty="0"/>
              <a:t>m </a:t>
            </a:r>
            <a:r>
              <a:rPr lang="en-US" dirty="0"/>
              <a:t>matrix (m is the number of features)</a:t>
            </a:r>
          </a:p>
          <a:p>
            <a:r>
              <a:rPr lang="en-US" dirty="0"/>
              <a:t>The diagonal terms of C</a:t>
            </a:r>
            <a:r>
              <a:rPr lang="en-US" baseline="-25000" dirty="0"/>
              <a:t>X</a:t>
            </a:r>
            <a:r>
              <a:rPr lang="en-US" dirty="0"/>
              <a:t> are the </a:t>
            </a:r>
            <a:r>
              <a:rPr lang="en-US" i="1" dirty="0"/>
              <a:t>variance </a:t>
            </a:r>
            <a:r>
              <a:rPr lang="en-US" dirty="0"/>
              <a:t>of particular measurement types. </a:t>
            </a:r>
          </a:p>
          <a:p>
            <a:r>
              <a:rPr lang="en-US" dirty="0"/>
              <a:t>The off-diagonal terms of C</a:t>
            </a:r>
            <a:r>
              <a:rPr lang="en-US" baseline="-25000" dirty="0"/>
              <a:t>X</a:t>
            </a:r>
            <a:r>
              <a:rPr lang="en-US" dirty="0"/>
              <a:t> are the </a:t>
            </a:r>
            <a:r>
              <a:rPr lang="en-US" i="1" dirty="0"/>
              <a:t>covariance </a:t>
            </a:r>
            <a:r>
              <a:rPr lang="en-US" dirty="0"/>
              <a:t>between measurement types.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332455"/>
            <a:ext cx="2743200" cy="365125"/>
          </a:xfrm>
        </p:spPr>
        <p:txBody>
          <a:bodyPr/>
          <a:lstStyle/>
          <a:p>
            <a:fld id="{138AD819-8839-8D4E-815D-1B7E55D095A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83" y="2722020"/>
            <a:ext cx="3653691" cy="363738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29" y="2125036"/>
            <a:ext cx="2616200" cy="67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796" y="2775910"/>
            <a:ext cx="3594284" cy="358349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764" y="2109953"/>
            <a:ext cx="2768600" cy="67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203" y="2748965"/>
            <a:ext cx="3567468" cy="358349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2237" y="2100595"/>
            <a:ext cx="2819400" cy="723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3" y="6497053"/>
            <a:ext cx="922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Physics and Statistics grade [0-100 points], measured for 100 students</a:t>
            </a:r>
          </a:p>
        </p:txBody>
      </p:sp>
    </p:spTree>
    <p:extLst>
      <p:ext uri="{BB962C8B-B14F-4D97-AF65-F5344CB8AC3E}">
        <p14:creationId xmlns:p14="http://schemas.microsoft.com/office/powerpoint/2010/main" val="201528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30276"/>
            <a:ext cx="10515600" cy="1325563"/>
          </a:xfrm>
        </p:spPr>
        <p:txBody>
          <a:bodyPr/>
          <a:lstStyle/>
          <a:p>
            <a:r>
              <a:rPr lang="en-US" dirty="0"/>
              <a:t>Iris Example (150 samples, 50 from 3 different species)</a:t>
            </a:r>
            <a:br>
              <a:rPr lang="en-US" dirty="0"/>
            </a:br>
            <a:r>
              <a:rPr lang="en-US" sz="1600" dirty="0">
                <a:hlinkClick r:id="rId2"/>
              </a:rPr>
              <a:t>https://en.wikipedia.org/wiki/Iris_flower_data_set</a:t>
            </a:r>
            <a:endParaRPr lang="en-US" sz="1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337" y="1348890"/>
            <a:ext cx="5778500" cy="23749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https://sebastianraschka.com/images/blog/2015/principal_component_analysis_files/iri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620" y="1348890"/>
            <a:ext cx="5905789" cy="442835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2716" y="4022921"/>
            <a:ext cx="5101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given as a matrix of size</a:t>
            </a:r>
            <a:br>
              <a:rPr lang="en-US" dirty="0"/>
            </a:br>
            <a:r>
              <a:rPr lang="en-US" dirty="0"/>
              <a:t>      samples x features </a:t>
            </a:r>
            <a:br>
              <a:rPr lang="en-US" dirty="0"/>
            </a:br>
            <a:r>
              <a:rPr lang="en-US" dirty="0"/>
              <a:t>      n x m</a:t>
            </a:r>
            <a:br>
              <a:rPr lang="en-US" dirty="0"/>
            </a:br>
            <a:r>
              <a:rPr lang="en-US" dirty="0"/>
              <a:t>      150 x 4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491" y="5401636"/>
            <a:ext cx="2436397" cy="3756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098" y="5959328"/>
            <a:ext cx="1975182" cy="6766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67789" y="5213684"/>
            <a:ext cx="2759243" cy="1507958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64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1474" y="4315328"/>
            <a:ext cx="7700210" cy="1872749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Question!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842" y="1325563"/>
            <a:ext cx="10936705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Pretend we have the option of manipulating the covariance matrix C</a:t>
            </a:r>
            <a:r>
              <a:rPr lang="en-US" baseline="-25000" dirty="0"/>
              <a:t>X</a:t>
            </a:r>
            <a:r>
              <a:rPr lang="en-US" dirty="0"/>
              <a:t> (by a change of basis such that X will be transformed into Y, i.e., Y = PX). We will define our manipulated covariance matrix C</a:t>
            </a:r>
            <a:r>
              <a:rPr lang="en-US" baseline="-25000" dirty="0"/>
              <a:t>Y</a:t>
            </a:r>
            <a:r>
              <a:rPr lang="en-US" dirty="0"/>
              <a:t>. What features do we ideally want to have in C</a:t>
            </a:r>
            <a:r>
              <a:rPr lang="en-US" baseline="-25000" dirty="0"/>
              <a:t>Y</a:t>
            </a:r>
            <a:r>
              <a:rPr lang="en-US" dirty="0"/>
              <a:t>?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r>
              <a:rPr lang="en-US" dirty="0"/>
              <a:t>All off-diagonal terms in C</a:t>
            </a:r>
            <a:r>
              <a:rPr lang="en-US" baseline="-25000" dirty="0"/>
              <a:t>Y</a:t>
            </a:r>
            <a:r>
              <a:rPr lang="en-US" dirty="0"/>
              <a:t> should be zero. Thus, </a:t>
            </a:r>
            <a:r>
              <a:rPr lang="en-US" b="1" dirty="0"/>
              <a:t>C</a:t>
            </a:r>
            <a:r>
              <a:rPr lang="en-US" b="1" baseline="-25000" dirty="0"/>
              <a:t>Y</a:t>
            </a:r>
            <a:r>
              <a:rPr lang="en-US" b="1" dirty="0"/>
              <a:t> must be a diagonal matrix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Or, said another way, Y is de-correlated. </a:t>
            </a:r>
          </a:p>
          <a:p>
            <a:r>
              <a:rPr lang="en-US" dirty="0"/>
              <a:t>Each successive </a:t>
            </a:r>
            <a:r>
              <a:rPr lang="en-US" b="1" dirty="0"/>
              <a:t>dimension in Y </a:t>
            </a:r>
            <a:r>
              <a:rPr lang="en-US" dirty="0"/>
              <a:t>should be </a:t>
            </a:r>
            <a:r>
              <a:rPr lang="en-US" b="1" dirty="0"/>
              <a:t>rank-ordered </a:t>
            </a:r>
            <a:r>
              <a:rPr lang="en-US" dirty="0"/>
              <a:t>according to variance.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Can we find some orthonormal matrix P in Y = PX such that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is a diagonal matrix?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14" y="4827090"/>
            <a:ext cx="26035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6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213684" y="3240505"/>
            <a:ext cx="5574632" cy="2903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YES!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617"/>
            <a:ext cx="10515600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[ Presented on blackboard. More details : page 3 of  </a:t>
            </a:r>
            <a:r>
              <a:rPr lang="en-US" sz="1600" i="1" dirty="0"/>
              <a:t>A Tutorial on Principal Component Analysis (</a:t>
            </a:r>
            <a:r>
              <a:rPr lang="en-US" sz="1600" dirty="0"/>
              <a:t>Jonathon </a:t>
            </a:r>
            <a:r>
              <a:rPr lang="en-US" sz="1600" dirty="0" err="1"/>
              <a:t>Shlens</a:t>
            </a:r>
            <a:r>
              <a:rPr lang="en-US" sz="1600" dirty="0"/>
              <a:t>) 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6201"/>
            <a:ext cx="3669925" cy="406667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988" y="2351149"/>
            <a:ext cx="5953475" cy="586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700" y="3597667"/>
            <a:ext cx="4888049" cy="20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26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33" y="862029"/>
            <a:ext cx="9617242" cy="581340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80474" y="-296381"/>
            <a:ext cx="10515600" cy="1325563"/>
          </a:xfrm>
        </p:spPr>
        <p:txBody>
          <a:bodyPr/>
          <a:lstStyle/>
          <a:p>
            <a:r>
              <a:rPr lang="en-US" dirty="0"/>
              <a:t>PCA in Python (</a:t>
            </a:r>
            <a:r>
              <a:rPr lang="en-US" dirty="0" err="1"/>
              <a:t>numpy</a:t>
            </a:r>
            <a:r>
              <a:rPr lang="en-US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168610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57" y="-7290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Iris Dataset - Exploratory Visualization </a:t>
            </a:r>
            <a:r>
              <a:rPr lang="en-US" sz="1200" dirty="0"/>
              <a:t>( </a:t>
            </a:r>
            <a:r>
              <a:rPr lang="en-US" sz="1300" dirty="0">
                <a:hlinkClick r:id="rId2"/>
              </a:rPr>
              <a:t>https://en.wikipedia.org/wiki/Iris_flower_data_set</a:t>
            </a:r>
            <a:r>
              <a:rPr lang="en-US" sz="1300" dirty="0"/>
              <a:t> )</a:t>
            </a:r>
            <a:br>
              <a:rPr lang="en-US" dirty="0"/>
            </a:br>
            <a:br>
              <a:rPr lang="en-US" dirty="0"/>
            </a:br>
            <a:r>
              <a:rPr lang="en-US" sz="1400" dirty="0">
                <a:hlinkClick r:id="rId3"/>
              </a:rPr>
              <a:t>https://sebastianraschka.com/Articles/2015_pca_in_3_steps.html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15</a:t>
            </a:fld>
            <a:endParaRPr lang="en-US"/>
          </a:p>
        </p:txBody>
      </p:sp>
      <p:pic>
        <p:nvPicPr>
          <p:cNvPr id="6146" name="Picture 2" descr="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342" y="2489199"/>
            <a:ext cx="5410200" cy="4067175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57" y="1252661"/>
            <a:ext cx="6343687" cy="503237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705600" y="739916"/>
            <a:ext cx="5085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three classes in </a:t>
            </a:r>
            <a:r>
              <a:rPr lang="en-US"/>
              <a:t>the </a:t>
            </a:r>
            <a:br>
              <a:rPr lang="en-US"/>
            </a:br>
            <a:r>
              <a:rPr lang="en-US"/>
              <a:t>Iris </a:t>
            </a:r>
            <a:r>
              <a:rPr lang="en-US" dirty="0"/>
              <a:t>dataset are:</a:t>
            </a:r>
            <a:br>
              <a:rPr lang="en-US" dirty="0"/>
            </a:br>
            <a:endParaRPr lang="en-US" dirty="0"/>
          </a:p>
          <a:p>
            <a:r>
              <a:rPr lang="en-US" i="1" dirty="0"/>
              <a:t>Iris-</a:t>
            </a:r>
            <a:r>
              <a:rPr lang="en-US" i="1" dirty="0" err="1"/>
              <a:t>setosa</a:t>
            </a:r>
            <a:r>
              <a:rPr lang="en-US" dirty="0"/>
              <a:t> (n=50), blue</a:t>
            </a:r>
          </a:p>
          <a:p>
            <a:r>
              <a:rPr lang="en-US" i="1" dirty="0"/>
              <a:t>Iris-</a:t>
            </a:r>
            <a:r>
              <a:rPr lang="en-US" i="1" dirty="0" err="1"/>
              <a:t>versicolor</a:t>
            </a:r>
            <a:r>
              <a:rPr lang="en-US" dirty="0"/>
              <a:t> (n=50), green </a:t>
            </a:r>
          </a:p>
          <a:p>
            <a:r>
              <a:rPr lang="en-US" i="1" dirty="0"/>
              <a:t>Iris-</a:t>
            </a:r>
            <a:r>
              <a:rPr lang="en-US" i="1" dirty="0" err="1"/>
              <a:t>virginica</a:t>
            </a:r>
            <a:r>
              <a:rPr lang="en-US" dirty="0"/>
              <a:t> (n=50), red</a:t>
            </a:r>
          </a:p>
          <a:p>
            <a:endParaRPr lang="en-US" dirty="0"/>
          </a:p>
        </p:txBody>
      </p:sp>
      <p:pic>
        <p:nvPicPr>
          <p:cNvPr id="6148" name="Picture 4" descr="https://upload.wikimedia.org/wikipedia/commons/thumb/7/78/Petal-sepal.jpg/220px-Petal-sepa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042" y="109536"/>
            <a:ext cx="2095500" cy="222885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730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46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 dirty="0"/>
              <a:t>Standardizing: </a:t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Since PCA yields a feature subspace that maximizes the variance along the axes, it makes (often) sense to standardize the data, especially, if it was measured on different scales. -&gt; mean 0, variance 1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Covariance Matrix: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3573858"/>
            <a:ext cx="9525000" cy="323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111881"/>
            <a:ext cx="9563100" cy="901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91073" y="6367660"/>
            <a:ext cx="3641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Diagonal not 1? -&gt; Bessel</a:t>
            </a:r>
          </a:p>
        </p:txBody>
      </p:sp>
    </p:spTree>
    <p:extLst>
      <p:ext uri="{BB962C8B-B14F-4D97-AF65-F5344CB8AC3E}">
        <p14:creationId xmlns:p14="http://schemas.microsoft.com/office/powerpoint/2010/main" val="623580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9749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Eigenvectors (the Principal Components, see matrix P of the transformation)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1033839"/>
            <a:ext cx="9537700" cy="4533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52337" y="3513221"/>
            <a:ext cx="1219200" cy="110786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71537" y="3513221"/>
            <a:ext cx="1219200" cy="110786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99092" y="3513221"/>
            <a:ext cx="1219200" cy="110786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09937" y="3513221"/>
            <a:ext cx="1219200" cy="110786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3" y="5891797"/>
            <a:ext cx="6540500" cy="9017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556981"/>
            <a:ext cx="489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note of caution: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08692" y="6144127"/>
            <a:ext cx="1611897" cy="316664"/>
          </a:xfrm>
          <a:prstGeom prst="rect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86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65" y="-340729"/>
            <a:ext cx="10515600" cy="1325563"/>
          </a:xfrm>
        </p:spPr>
        <p:txBody>
          <a:bodyPr/>
          <a:lstStyle/>
          <a:p>
            <a:r>
              <a:rPr lang="en-US" dirty="0"/>
              <a:t>Sorting Eigenvectors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15" y="718635"/>
            <a:ext cx="9613900" cy="4800600"/>
          </a:xfrm>
          <a:prstGeom prst="rect">
            <a:avLst/>
          </a:prstGeom>
        </p:spPr>
      </p:pic>
      <p:pic>
        <p:nvPicPr>
          <p:cNvPr id="6" name="Picture 2" descr="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826" y="4130341"/>
            <a:ext cx="4048125" cy="2695575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96586" y="5902586"/>
            <a:ext cx="3497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Explained variance in </a:t>
            </a:r>
            <a:r>
              <a:rPr lang="en-US" b="1" dirty="0" err="1"/>
              <a:t>dataset</a:t>
            </a:r>
            <a:r>
              <a:rPr lang="en-US" dirty="0" err="1"/>
              <a:t>:The</a:t>
            </a:r>
            <a:r>
              <a:rPr lang="en-US" dirty="0"/>
              <a:t> first two principal components contain 95.8% of the information.</a:t>
            </a:r>
          </a:p>
        </p:txBody>
      </p:sp>
    </p:spTree>
    <p:extLst>
      <p:ext uri="{BB962C8B-B14F-4D97-AF65-F5344CB8AC3E}">
        <p14:creationId xmlns:p14="http://schemas.microsoft.com/office/powerpoint/2010/main" val="741292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62"/>
            <a:ext cx="10515600" cy="4351338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 dirty="0"/>
              <a:t>Projection onto the new feature space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Here, we are reducing the 4-dimensional feature space to a 2-dimensional feature subspace, by choosing the “top 2” eigenvectors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91337"/>
            <a:ext cx="96012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2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1690688"/>
            <a:ext cx="10647947" cy="4802187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PCA is considered the “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mother of all methods in multivariate data analysis</a:t>
            </a:r>
            <a:r>
              <a:rPr lang="en-US" dirty="0"/>
              <a:t>”</a:t>
            </a:r>
          </a:p>
          <a:p>
            <a:r>
              <a:rPr lang="en-US" dirty="0"/>
              <a:t>Dimensionality reduction </a:t>
            </a:r>
          </a:p>
          <a:p>
            <a:r>
              <a:rPr lang="en-US" dirty="0"/>
              <a:t>Exploit linear dependencies in data</a:t>
            </a:r>
          </a:p>
          <a:p>
            <a:r>
              <a:rPr lang="en-US" dirty="0"/>
              <a:t> PCA can be seen as a method to compute a </a:t>
            </a:r>
            <a:r>
              <a:rPr lang="en-US" b="1" dirty="0"/>
              <a:t>new coordinate system </a:t>
            </a:r>
            <a:r>
              <a:rPr lang="en-US" dirty="0"/>
              <a:t>formed by latent</a:t>
            </a:r>
            <a:r>
              <a:rPr lang="en-US" baseline="30000" dirty="0"/>
              <a:t>*</a:t>
            </a:r>
            <a:r>
              <a:rPr lang="en-US" dirty="0"/>
              <a:t> variables, which is </a:t>
            </a:r>
            <a:r>
              <a:rPr lang="en-US" b="1" dirty="0"/>
              <a:t>orthogonal</a:t>
            </a:r>
            <a:r>
              <a:rPr lang="en-US" dirty="0"/>
              <a:t>, and where only the </a:t>
            </a:r>
            <a:r>
              <a:rPr lang="en-US" b="1" dirty="0"/>
              <a:t>most informative dimensions</a:t>
            </a:r>
            <a:r>
              <a:rPr lang="en-US" dirty="0"/>
              <a:t> are used.</a:t>
            </a:r>
          </a:p>
          <a:p>
            <a:r>
              <a:rPr lang="en-US" dirty="0"/>
              <a:t>Dimension reduction by PCA is mainly used for </a:t>
            </a:r>
          </a:p>
          <a:p>
            <a:pPr lvl="1"/>
            <a:r>
              <a:rPr lang="en-US" dirty="0"/>
              <a:t>Visualization of multivariate data</a:t>
            </a:r>
          </a:p>
          <a:p>
            <a:pPr lvl="1"/>
            <a:r>
              <a:rPr lang="en-US" dirty="0"/>
              <a:t>Transformation of highly correlating variables into a smaller set of uncorrelated </a:t>
            </a:r>
          </a:p>
          <a:p>
            <a:pPr lvl="1"/>
            <a:r>
              <a:rPr lang="en-US" dirty="0"/>
              <a:t>Separation of relevant information from noise </a:t>
            </a:r>
          </a:p>
          <a:p>
            <a:pPr lvl="1"/>
            <a:r>
              <a:rPr lang="en-US" dirty="0"/>
              <a:t>Combination of several variables that characterize a chemical-technological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Motivational 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6490772"/>
            <a:ext cx="980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</a:t>
            </a:r>
            <a:r>
              <a:rPr lang="en-US" dirty="0"/>
              <a:t>variables that are not directly observed but are rather inferred (through a mathematical model)</a:t>
            </a:r>
          </a:p>
        </p:txBody>
      </p:sp>
    </p:spTree>
    <p:extLst>
      <p:ext uri="{BB962C8B-B14F-4D97-AF65-F5344CB8AC3E}">
        <p14:creationId xmlns:p14="http://schemas.microsoft.com/office/powerpoint/2010/main" val="192059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158" y="173288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Projection onto the new feature space: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58" y="703179"/>
            <a:ext cx="9575800" cy="4521200"/>
          </a:xfrm>
          <a:prstGeom prst="rect">
            <a:avLst/>
          </a:prstGeom>
        </p:spPr>
      </p:pic>
      <p:pic>
        <p:nvPicPr>
          <p:cNvPr id="7" name="Picture 2" descr="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89" y="3534207"/>
            <a:ext cx="4837851" cy="322144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978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9" y="1225467"/>
            <a:ext cx="9639300" cy="5080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6138"/>
            <a:ext cx="10515600" cy="1325563"/>
          </a:xfrm>
        </p:spPr>
        <p:txBody>
          <a:bodyPr/>
          <a:lstStyle/>
          <a:p>
            <a:r>
              <a:rPr lang="en-US" dirty="0"/>
              <a:t>All in one go (here: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sklearn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2" descr="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89" y="3534207"/>
            <a:ext cx="4837851" cy="322144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98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https://scikit-learn.org/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65125"/>
            <a:ext cx="11557000" cy="2971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3915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27" y="379670"/>
            <a:ext cx="10515600" cy="1325563"/>
          </a:xfrm>
        </p:spPr>
        <p:txBody>
          <a:bodyPr/>
          <a:lstStyle/>
          <a:p>
            <a:r>
              <a:rPr lang="en-US" dirty="0"/>
              <a:t>Eating in the UK (a 17d example)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27" y="1027906"/>
            <a:ext cx="5994400" cy="46863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760" y="1038225"/>
            <a:ext cx="5422900" cy="7874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543842" y="5742901"/>
            <a:ext cx="4664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Northern Irish eat way more grams of fresh potatoes and way fewer of fresh fruits, cheese, fish and alcoholic drinks. 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0" y="2006600"/>
            <a:ext cx="5357060" cy="340149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481011" y="703420"/>
            <a:ext cx="320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1d and 2d Score Plot:</a:t>
            </a:r>
          </a:p>
        </p:txBody>
      </p:sp>
    </p:spTree>
    <p:extLst>
      <p:ext uri="{BB962C8B-B14F-4D97-AF65-F5344CB8AC3E}">
        <p14:creationId xmlns:p14="http://schemas.microsoft.com/office/powerpoint/2010/main" val="1836885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1895" y="1690688"/>
            <a:ext cx="8037094" cy="2865270"/>
          </a:xfrm>
          <a:prstGeom prst="rect">
            <a:avLst/>
          </a:prstGeom>
          <a:solidFill>
            <a:schemeClr val="accent1">
              <a:alpha val="37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on pictures. </a:t>
            </a:r>
            <a:r>
              <a:rPr lang="is-IS" dirty="0"/>
              <a:t>Let’s start with 64x64 dimensions.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Obtain images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Represent every image as vector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Compute the average face 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Subtract the average face 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Compute the covariance matrix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Use a SVD decomposition / computation of eigenvectors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Project picture into </a:t>
            </a:r>
            <a:r>
              <a:rPr lang="en-US" dirty="0" err="1"/>
              <a:t>eigenface</a:t>
            </a:r>
            <a:r>
              <a:rPr lang="en-US" dirty="0"/>
              <a:t>-space and measure distance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24</a:t>
            </a:fld>
            <a:endParaRPr lang="en-US"/>
          </a:p>
        </p:txBody>
      </p:sp>
      <p:pic>
        <p:nvPicPr>
          <p:cNvPr id="14338" name="Picture 2" descr="penCV Logo with text svg version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1" y="4892841"/>
            <a:ext cx="1550759" cy="191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29032" y="5328116"/>
            <a:ext cx="5983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</a:t>
            </a:r>
            <a:r>
              <a:rPr lang="en-US" dirty="0" err="1"/>
              <a:t>OpenCV</a:t>
            </a:r>
            <a:r>
              <a:rPr lang="en-US" dirty="0"/>
              <a:t> (via Python bindings)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OpenCV</a:t>
            </a:r>
            <a:r>
              <a:rPr lang="en-US" dirty="0"/>
              <a:t> (Open Source Computer Vision Library) is an open source computer vision and machine learning software library.  </a:t>
            </a:r>
            <a:r>
              <a:rPr lang="en-US" dirty="0">
                <a:hlinkClick r:id="rId3"/>
              </a:rPr>
              <a:t>https://opencv.org/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25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798" y="-295804"/>
            <a:ext cx="10515600" cy="1325563"/>
          </a:xfrm>
        </p:spPr>
        <p:txBody>
          <a:bodyPr/>
          <a:lstStyle/>
          <a:p>
            <a:r>
              <a:rPr lang="en-US" dirty="0" err="1"/>
              <a:t>Eigenfaces</a:t>
            </a:r>
            <a:r>
              <a:rPr lang="en-US" dirty="0"/>
              <a:t> (eigenvectors / principal components, visualized)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25</a:t>
            </a:fld>
            <a:endParaRPr lang="en-US"/>
          </a:p>
        </p:txBody>
      </p:sp>
      <p:pic>
        <p:nvPicPr>
          <p:cNvPr id="9218" name="Picture 2" descr="https://cdn-images-1.medium.com/max/1600/1*U14Aw-_f3esZh0tMpz3p5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8" y="639487"/>
            <a:ext cx="5213684" cy="4988454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391" y="5932250"/>
            <a:ext cx="876300" cy="86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285" y="5952971"/>
            <a:ext cx="889000" cy="90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853" y="5969000"/>
            <a:ext cx="863600" cy="889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3305" y="5981700"/>
            <a:ext cx="889000" cy="863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1129" y="5969000"/>
            <a:ext cx="8763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71629" y="6195426"/>
            <a:ext cx="8390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0.3845*                 -0.5435*                 +0.0345*                  -0.74645*                 +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81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50" y="0"/>
            <a:ext cx="10515600" cy="1325563"/>
          </a:xfrm>
        </p:spPr>
        <p:txBody>
          <a:bodyPr/>
          <a:lstStyle/>
          <a:p>
            <a:r>
              <a:rPr lang="en-US" dirty="0"/>
              <a:t>Using n=50 principal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26</a:t>
            </a:fld>
            <a:endParaRPr lang="en-US"/>
          </a:p>
        </p:txBody>
      </p:sp>
      <p:pic>
        <p:nvPicPr>
          <p:cNvPr id="10244" name="Picture 4" descr="https://cdn-images-1.medium.com/max/1200/1*40HQ3jxyNVZ6DjYTDE2LI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0" y="1819952"/>
            <a:ext cx="5280050" cy="50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1150" y="1556084"/>
            <a:ext cx="1104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                                                                         Weighted combination of n </a:t>
            </a:r>
            <a:r>
              <a:rPr lang="en-US" dirty="0" err="1"/>
              <a:t>eigenfaces</a:t>
            </a:r>
            <a:r>
              <a:rPr lang="en-US" dirty="0"/>
              <a:t> </a:t>
            </a:r>
          </a:p>
        </p:txBody>
      </p:sp>
      <p:pic>
        <p:nvPicPr>
          <p:cNvPr id="10246" name="Picture 6" descr="https://cdn-images-1.medium.com/max/1200/1*5U8XiTejA_4zJWbGQ-8Aq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254" y="1857070"/>
            <a:ext cx="5140018" cy="495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371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50" y="0"/>
            <a:ext cx="10515600" cy="1325563"/>
          </a:xfrm>
        </p:spPr>
        <p:txBody>
          <a:bodyPr/>
          <a:lstStyle/>
          <a:p>
            <a:r>
              <a:rPr lang="en-US" dirty="0"/>
              <a:t>Using n=100 principal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27</a:t>
            </a:fld>
            <a:endParaRPr lang="en-US"/>
          </a:p>
        </p:txBody>
      </p:sp>
      <p:pic>
        <p:nvPicPr>
          <p:cNvPr id="10244" name="Picture 4" descr="https://cdn-images-1.medium.com/max/1200/1*40HQ3jxyNVZ6DjYTDE2LI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0" y="1819952"/>
            <a:ext cx="5280050" cy="50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1150" y="1556084"/>
            <a:ext cx="1104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                                                                         Weighted combination of n </a:t>
            </a:r>
            <a:r>
              <a:rPr lang="en-US" dirty="0" err="1"/>
              <a:t>eigenfaces</a:t>
            </a:r>
            <a:r>
              <a:rPr lang="en-US" dirty="0"/>
              <a:t> </a:t>
            </a:r>
          </a:p>
        </p:txBody>
      </p:sp>
      <p:pic>
        <p:nvPicPr>
          <p:cNvPr id="11266" name="Picture 2" descr="https://cdn-images-1.medium.com/max/1600/1*JunNa99ws7XizKbs23DC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653" y="1892141"/>
            <a:ext cx="5193788" cy="49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219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50" y="0"/>
            <a:ext cx="10515600" cy="1325563"/>
          </a:xfrm>
        </p:spPr>
        <p:txBody>
          <a:bodyPr/>
          <a:lstStyle/>
          <a:p>
            <a:r>
              <a:rPr lang="en-US" dirty="0"/>
              <a:t>Using n=250 principal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28</a:t>
            </a:fld>
            <a:endParaRPr lang="en-US"/>
          </a:p>
        </p:txBody>
      </p:sp>
      <p:pic>
        <p:nvPicPr>
          <p:cNvPr id="10244" name="Picture 4" descr="https://cdn-images-1.medium.com/max/1200/1*40HQ3jxyNVZ6DjYTDE2LI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0" y="1819952"/>
            <a:ext cx="5280050" cy="50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1150" y="1556084"/>
            <a:ext cx="1104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                                                                         Weighted combination of n </a:t>
            </a:r>
            <a:r>
              <a:rPr lang="en-US" dirty="0" err="1"/>
              <a:t>eigenfaces</a:t>
            </a:r>
            <a:r>
              <a:rPr lang="en-US" dirty="0"/>
              <a:t> </a:t>
            </a:r>
          </a:p>
        </p:txBody>
      </p:sp>
      <p:pic>
        <p:nvPicPr>
          <p:cNvPr id="12294" name="Picture 6" descr="https://cdn-images-1.medium.com/max/1600/1*859Kjp9q2f7GrV1SSB01b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09" y="1892505"/>
            <a:ext cx="5118625" cy="48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53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35544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Eigenface</a:t>
            </a:r>
            <a:r>
              <a:rPr lang="en-US" dirty="0"/>
              <a:t> space: origin is the average face, and axes are the </a:t>
            </a:r>
            <a:r>
              <a:rPr lang="en-US" dirty="0" err="1"/>
              <a:t>eigenfaces</a:t>
            </a:r>
            <a:r>
              <a:rPr lang="en-US" dirty="0"/>
              <a:t>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74" y="2006600"/>
            <a:ext cx="8288421" cy="484229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855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finds a new coordinate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6176211"/>
            <a:ext cx="729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Nice visualization : </a:t>
            </a:r>
            <a:r>
              <a:rPr lang="en-US" dirty="0">
                <a:hlinkClick r:id="rId2"/>
              </a:rPr>
              <a:t>http://setosa.io/ev/principal-component-analysis/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1439111"/>
            <a:ext cx="10960100" cy="47371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1880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onto </a:t>
            </a:r>
            <a:r>
              <a:rPr lang="en-US" dirty="0" err="1"/>
              <a:t>eigenface</a:t>
            </a:r>
            <a:r>
              <a:rPr lang="en-US" dirty="0"/>
              <a:t> space.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…</a:t>
            </a:r>
            <a:r>
              <a:rPr lang="en-US" dirty="0"/>
              <a:t>and using the distance to the </a:t>
            </a:r>
            <a:r>
              <a:rPr lang="en-US" dirty="0" err="1"/>
              <a:t>eigenface</a:t>
            </a:r>
            <a:r>
              <a:rPr lang="en-US" dirty="0"/>
              <a:t> space for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7" y="3101807"/>
            <a:ext cx="4283241" cy="251955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033" y="3101807"/>
            <a:ext cx="4381519" cy="251293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315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2" y="370391"/>
            <a:ext cx="10236200" cy="55499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978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2" y="402267"/>
            <a:ext cx="10287000" cy="46863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277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6" y="-292597"/>
            <a:ext cx="10515600" cy="1325563"/>
          </a:xfrm>
        </p:spPr>
        <p:txBody>
          <a:bodyPr/>
          <a:lstStyle/>
          <a:p>
            <a:r>
              <a:rPr lang="en-US" dirty="0"/>
              <a:t>Example, using a 10 dimensional </a:t>
            </a:r>
            <a:r>
              <a:rPr lang="en-US" dirty="0" err="1"/>
              <a:t>eigenface</a:t>
            </a:r>
            <a:r>
              <a:rPr lang="en-US" dirty="0"/>
              <a:t> space: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13" y="668548"/>
            <a:ext cx="8064500" cy="44196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780546" y="2662989"/>
            <a:ext cx="5390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each picture is represented with 10, instead of </a:t>
            </a:r>
            <a:r>
              <a:rPr lang="en-US"/>
              <a:t>96768 numbers (but of course there is quality loss)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2" y="5643050"/>
            <a:ext cx="10210800" cy="1016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796589" y="2737391"/>
            <a:ext cx="5069306" cy="50311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2926" y="5088148"/>
            <a:ext cx="349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projection:</a:t>
            </a:r>
          </a:p>
        </p:txBody>
      </p:sp>
    </p:spTree>
    <p:extLst>
      <p:ext uri="{BB962C8B-B14F-4D97-AF65-F5344CB8AC3E}">
        <p14:creationId xmlns:p14="http://schemas.microsoft.com/office/powerpoint/2010/main" val="1874839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421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Online Demonstration</a:t>
            </a:r>
            <a:br>
              <a:rPr lang="en-US" dirty="0"/>
            </a:br>
            <a:r>
              <a:rPr lang="en-US" sz="1600" dirty="0"/>
              <a:t>based on </a:t>
            </a:r>
            <a:r>
              <a:rPr lang="en-US" sz="1600" dirty="0">
                <a:hlinkClick r:id="rId2"/>
              </a:rPr>
              <a:t>https://www.learnopencv.com/eigenface-using-opencv-c-python/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71053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Here: Using the square root of the sum of squared absolute distances (10-dimensional </a:t>
            </a:r>
            <a:r>
              <a:rPr lang="en-US" dirty="0" err="1"/>
              <a:t>eigenface</a:t>
            </a:r>
            <a:r>
              <a:rPr lang="en-US" dirty="0"/>
              <a:t> space).</a:t>
            </a:r>
          </a:p>
          <a:p>
            <a:pPr marL="0" indent="0">
              <a:buNone/>
            </a:pPr>
            <a:r>
              <a:rPr lang="en-US" dirty="0"/>
              <a:t>Which was the dog?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678" y="3130444"/>
            <a:ext cx="4283241" cy="251955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678" y="303465"/>
            <a:ext cx="4381519" cy="251293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00" y="1142247"/>
            <a:ext cx="4191000" cy="43942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24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0675"/>
            <a:ext cx="10515600" cy="1325563"/>
          </a:xfrm>
        </p:spPr>
        <p:txBody>
          <a:bodyPr/>
          <a:lstStyle/>
          <a:p>
            <a:r>
              <a:rPr lang="en-US" dirty="0"/>
              <a:t>Online 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71053"/>
            <a:ext cx="10515600" cy="4351338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Here: 100-dimensional </a:t>
            </a:r>
            <a:r>
              <a:rPr lang="en-US" dirty="0" err="1"/>
              <a:t>eigenface</a:t>
            </a:r>
            <a:r>
              <a:rPr lang="en-US" dirty="0"/>
              <a:t> space.</a:t>
            </a:r>
          </a:p>
          <a:p>
            <a:pPr marL="0" indent="0">
              <a:buNone/>
            </a:pPr>
            <a:r>
              <a:rPr lang="en-US" dirty="0"/>
              <a:t>Which was the dog?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090" y="4137175"/>
            <a:ext cx="4283241" cy="251955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090" y="1310196"/>
            <a:ext cx="4381519" cy="251293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04" y="1004888"/>
            <a:ext cx="4305300" cy="42291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60" y="597206"/>
            <a:ext cx="11290300" cy="2667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1363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PCA: a </a:t>
            </a:r>
            <a:r>
              <a:rPr lang="en-US" b="1" dirty="0"/>
              <a:t>very important statistical procedure </a:t>
            </a:r>
            <a:r>
              <a:rPr lang="en-US" dirty="0"/>
              <a:t>(some might say machine learning method) for dimensionality reduction.</a:t>
            </a:r>
          </a:p>
          <a:p>
            <a:r>
              <a:rPr lang="en-US" dirty="0"/>
              <a:t>Revealing the </a:t>
            </a:r>
            <a:r>
              <a:rPr lang="en-US" b="1" dirty="0"/>
              <a:t>internal structure of the data </a:t>
            </a:r>
            <a:r>
              <a:rPr lang="en-US" dirty="0"/>
              <a:t>in a way that best explains the variance in the data. </a:t>
            </a:r>
          </a:p>
          <a:p>
            <a:r>
              <a:rPr lang="en-US" dirty="0"/>
              <a:t>Used in (as such or as a basis for) a </a:t>
            </a:r>
            <a:r>
              <a:rPr lang="en-US" b="1" dirty="0"/>
              <a:t>whole range of application scenarios</a:t>
            </a:r>
            <a:r>
              <a:rPr lang="en-US" dirty="0"/>
              <a:t>, such as stock market predictions, the analysis of gene expression data, neuroscience, chemical compound analysis, and many many more.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Visual Intro: </a:t>
            </a:r>
            <a:r>
              <a:rPr lang="en-US" sz="1800" dirty="0">
                <a:hlinkClick r:id="rId2"/>
              </a:rPr>
              <a:t>http://setosa.io/ev/principal-component-analysis/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A </a:t>
            </a:r>
            <a:r>
              <a:rPr lang="en-US" sz="1800" dirty="0" err="1"/>
              <a:t>Pyhton</a:t>
            </a:r>
            <a:r>
              <a:rPr lang="en-US" sz="1800" dirty="0"/>
              <a:t> based PCA tutorial (</a:t>
            </a:r>
            <a:r>
              <a:rPr lang="en-US" sz="1800" dirty="0" err="1"/>
              <a:t>sklearn</a:t>
            </a:r>
            <a:r>
              <a:rPr lang="en-US" sz="1800" dirty="0"/>
              <a:t>): </a:t>
            </a:r>
            <a:r>
              <a:rPr lang="en-US" sz="1800" dirty="0">
                <a:hlinkClick r:id="rId3"/>
              </a:rPr>
              <a:t>https://sebastianraschka.com/Articles/2015_pca_in_3_steps.html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/>
              <a:t>Eigenfaces</a:t>
            </a:r>
            <a:r>
              <a:rPr lang="en-US" sz="1800" dirty="0"/>
              <a:t> with </a:t>
            </a:r>
            <a:r>
              <a:rPr lang="en-US" sz="1800" dirty="0" err="1"/>
              <a:t>OpenCV</a:t>
            </a:r>
            <a:r>
              <a:rPr lang="en-US" sz="1800" dirty="0"/>
              <a:t>: </a:t>
            </a:r>
            <a:r>
              <a:rPr lang="en-US" sz="1800" dirty="0">
                <a:hlinkClick r:id="rId4"/>
              </a:rPr>
              <a:t>https://www.learnopencv.com/eigenface-using-opencv-c-python/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3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116" y="-68009"/>
            <a:ext cx="10515600" cy="1325563"/>
          </a:xfrm>
        </p:spPr>
        <p:txBody>
          <a:bodyPr/>
          <a:lstStyle/>
          <a:p>
            <a:r>
              <a:rPr lang="en-US" dirty="0"/>
              <a:t>New Dimensions are called Principal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52" y="838916"/>
            <a:ext cx="11137900" cy="4572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74032" y="5566617"/>
            <a:ext cx="10826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transformation is defined in such a way that the </a:t>
            </a:r>
            <a:r>
              <a:rPr lang="en-US" b="1" dirty="0"/>
              <a:t>first principal component has the largest possible variance </a:t>
            </a:r>
            <a:r>
              <a:rPr lang="en-US" dirty="0"/>
              <a:t>(that is, accounts for as much of the variability in the data as possible), and </a:t>
            </a:r>
            <a:r>
              <a:rPr lang="en-US" b="1" dirty="0"/>
              <a:t>each succeeding </a:t>
            </a:r>
            <a:r>
              <a:rPr lang="en-US" dirty="0"/>
              <a:t>component in turn has the highest variance possible under the constraint that it is </a:t>
            </a:r>
            <a:r>
              <a:rPr lang="en-US" b="1" dirty="0"/>
              <a:t>orthogonal</a:t>
            </a:r>
            <a:r>
              <a:rPr lang="en-US" dirty="0"/>
              <a:t> to the preceding components. </a:t>
            </a:r>
          </a:p>
        </p:txBody>
      </p:sp>
    </p:spTree>
    <p:extLst>
      <p:ext uri="{BB962C8B-B14F-4D97-AF65-F5344CB8AC3E}">
        <p14:creationId xmlns:p14="http://schemas.microsoft.com/office/powerpoint/2010/main" val="189972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31" y="-116138"/>
            <a:ext cx="10515600" cy="1325563"/>
          </a:xfrm>
        </p:spPr>
        <p:txBody>
          <a:bodyPr/>
          <a:lstStyle/>
          <a:p>
            <a:r>
              <a:rPr lang="en-US"/>
              <a:t>Dimensionality Reduction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" y="2454442"/>
            <a:ext cx="11061700" cy="372252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Original (observed) data                                                           Projected data                                                         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814637"/>
            <a:ext cx="11607800" cy="3860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720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Orthogonal Basis</a:t>
            </a:r>
          </a:p>
          <a:p>
            <a:r>
              <a:rPr lang="en-US" dirty="0"/>
              <a:t>Linear Transformation</a:t>
            </a:r>
          </a:p>
          <a:p>
            <a:r>
              <a:rPr lang="en-US" dirty="0"/>
              <a:t>Covariance Matrix</a:t>
            </a:r>
          </a:p>
          <a:p>
            <a:r>
              <a:rPr lang="en-US" dirty="0"/>
              <a:t>And (we will use without proof):</a:t>
            </a:r>
          </a:p>
          <a:p>
            <a:pPr lvl="1"/>
            <a:r>
              <a:rPr lang="en-US" dirty="0"/>
              <a:t>The inverse of an orthonormal matrix is its transpose (1)</a:t>
            </a:r>
          </a:p>
          <a:p>
            <a:pPr lvl="1"/>
            <a:r>
              <a:rPr lang="en-US" dirty="0"/>
              <a:t>For any matrix A, A</a:t>
            </a:r>
            <a:r>
              <a:rPr lang="en-US" i="1" baseline="30000" dirty="0"/>
              <a:t>T</a:t>
            </a:r>
            <a:r>
              <a:rPr lang="en-US" dirty="0"/>
              <a:t>A and AA</a:t>
            </a:r>
            <a:r>
              <a:rPr lang="en-US" i="1" baseline="30000" dirty="0"/>
              <a:t>T</a:t>
            </a:r>
            <a:r>
              <a:rPr lang="en-US" i="1" dirty="0"/>
              <a:t> </a:t>
            </a:r>
            <a:r>
              <a:rPr lang="en-US" dirty="0"/>
              <a:t>are symmetric. </a:t>
            </a:r>
          </a:p>
          <a:p>
            <a:pPr lvl="1"/>
            <a:r>
              <a:rPr lang="en-US" dirty="0"/>
              <a:t>A matrix is symmetric if and only if it is orthogonally diagonalizable. </a:t>
            </a:r>
          </a:p>
          <a:p>
            <a:pPr lvl="1"/>
            <a:r>
              <a:rPr lang="en-US" dirty="0"/>
              <a:t>A symmetric matrix is </a:t>
            </a:r>
            <a:r>
              <a:rPr lang="en-US" dirty="0" err="1"/>
              <a:t>diagonalized</a:t>
            </a:r>
            <a:r>
              <a:rPr lang="en-US" dirty="0"/>
              <a:t> by a matrix of its orthonormal eigenvectors, i.e., for any squared symmetric matrix A, there exists a diagonal matrix D, such that A = E D E</a:t>
            </a:r>
            <a:r>
              <a:rPr lang="en-US" baseline="30000" dirty="0"/>
              <a:t>T </a:t>
            </a:r>
            <a:r>
              <a:rPr lang="en-US" dirty="0"/>
              <a:t> ,where the </a:t>
            </a:r>
            <a:r>
              <a:rPr lang="en-US" dirty="0" err="1"/>
              <a:t>i-th</a:t>
            </a:r>
            <a:r>
              <a:rPr lang="en-US" dirty="0"/>
              <a:t> column of E is the </a:t>
            </a:r>
            <a:r>
              <a:rPr lang="en-US" dirty="0" err="1"/>
              <a:t>i-th</a:t>
            </a:r>
            <a:r>
              <a:rPr lang="en-US" dirty="0"/>
              <a:t> eigenvector of E (special case of an </a:t>
            </a:r>
            <a:r>
              <a:rPr lang="en-US" b="1" dirty="0"/>
              <a:t>SVD decomposition</a:t>
            </a:r>
            <a:r>
              <a:rPr lang="en-US" dirty="0"/>
              <a:t>). The orthonormal column vectors of E span a space, and due to (1) E</a:t>
            </a:r>
            <a:r>
              <a:rPr lang="en-US" baseline="30000" dirty="0"/>
              <a:t>-1</a:t>
            </a:r>
            <a:r>
              <a:rPr lang="en-US" dirty="0"/>
              <a:t> = E</a:t>
            </a:r>
            <a:r>
              <a:rPr lang="en-US" baseline="30000" dirty="0"/>
              <a:t>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1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2558" y="2710866"/>
            <a:ext cx="11674642" cy="2855745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642" y="1138989"/>
            <a:ext cx="11109158" cy="5037974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[ Presented on (virtual) blackboard. More details : page 3 of  </a:t>
            </a:r>
            <a:r>
              <a:rPr lang="en-US" sz="1800" i="1" dirty="0"/>
              <a:t>A Tutorial on Principal Component Analysis (</a:t>
            </a:r>
            <a:r>
              <a:rPr lang="en-US" sz="1800" dirty="0"/>
              <a:t>Jonathon </a:t>
            </a:r>
            <a:r>
              <a:rPr lang="en-US" sz="1800" dirty="0" err="1"/>
              <a:t>Shlens</a:t>
            </a:r>
            <a:r>
              <a:rPr lang="en-US" sz="1800" dirty="0"/>
              <a:t>) 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Original data: X (m x n matrix)</a:t>
            </a:r>
            <a:br>
              <a:rPr lang="en-US" dirty="0"/>
            </a:br>
            <a:r>
              <a:rPr lang="en-US" b="1" dirty="0"/>
              <a:t>P is the matrix that transforms X into Y</a:t>
            </a:r>
            <a:br>
              <a:rPr lang="en-US" b="1" dirty="0"/>
            </a:br>
            <a:r>
              <a:rPr lang="en-US" dirty="0"/>
              <a:t>Y (m x n matrix) is the new representation of the data set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The rows of P are the new basis vectors 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642" y="-19844"/>
            <a:ext cx="10515600" cy="1325563"/>
          </a:xfrm>
        </p:spPr>
        <p:txBody>
          <a:bodyPr/>
          <a:lstStyle/>
          <a:p>
            <a:r>
              <a:rPr lang="en-US" u="sng" dirty="0"/>
              <a:t>Change of Basis – Linear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29" y="4299159"/>
            <a:ext cx="1714500" cy="33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26569" y="6492875"/>
            <a:ext cx="911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Later, m will be the number </a:t>
            </a:r>
            <a:r>
              <a:rPr lang="en-US"/>
              <a:t>of features/dimensions, n will be the number of samples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76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561808" y="4250211"/>
            <a:ext cx="7342837" cy="2222781"/>
          </a:xfrm>
          <a:prstGeom prst="rect">
            <a:avLst/>
          </a:prstGeom>
          <a:solidFill>
            <a:schemeClr val="accent6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68642" y="2636661"/>
            <a:ext cx="7748337" cy="1504527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09009" y="3113698"/>
            <a:ext cx="319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A and B are mean centered: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731" y="2810339"/>
            <a:ext cx="3054549" cy="1149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69" y="-16042"/>
            <a:ext cx="11209421" cy="551699"/>
          </a:xfrm>
        </p:spPr>
        <p:txBody>
          <a:bodyPr/>
          <a:lstStyle/>
          <a:p>
            <a:r>
              <a:rPr lang="en-US" dirty="0"/>
              <a:t>Mathematical Prerequisites - Covariance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mage result for covaria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319444"/>
            <a:ext cx="4429974" cy="213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557" y="1403728"/>
            <a:ext cx="7537651" cy="11498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397" y="890386"/>
            <a:ext cx="3031323" cy="4297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252" y="890386"/>
            <a:ext cx="2973253" cy="4297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2090" y="4367570"/>
            <a:ext cx="3111500" cy="46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0806" y="4963850"/>
            <a:ext cx="3060700" cy="469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8631" y="5447836"/>
            <a:ext cx="2222500" cy="939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609098" y="4794687"/>
            <a:ext cx="3505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(mean-centered) row vectors for a and b: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29853" y="6520915"/>
            <a:ext cx="1240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 Bessel’s correction: n-1 in the denominator, see </a:t>
            </a:r>
            <a:r>
              <a:rPr lang="en-US" dirty="0">
                <a:hlinkClick r:id="rId10"/>
              </a:rPr>
              <a:t>https://en.wikipedia.org/wiki/Bessel%27s_correction</a:t>
            </a:r>
            <a:r>
              <a:rPr lang="en-US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216071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33400" y="5582654"/>
            <a:ext cx="11417967" cy="1292116"/>
          </a:xfrm>
          <a:prstGeom prst="rect">
            <a:avLst/>
          </a:prstGeom>
          <a:solidFill>
            <a:schemeClr val="accent6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98105" y="8858"/>
            <a:ext cx="5293895" cy="4700337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2" y="-164261"/>
            <a:ext cx="10515600" cy="1325563"/>
          </a:xfrm>
        </p:spPr>
        <p:txBody>
          <a:bodyPr/>
          <a:lstStyle/>
          <a:p>
            <a:r>
              <a:rPr lang="en-US" dirty="0"/>
              <a:t>Covariance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1" y="1408532"/>
            <a:ext cx="10872537" cy="53933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Assume data (m types of measurements) given as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Each </a:t>
            </a:r>
            <a:r>
              <a:rPr lang="en-US" b="1" i="1" dirty="0"/>
              <a:t>row</a:t>
            </a:r>
            <a:r>
              <a:rPr lang="en-US" i="1" dirty="0"/>
              <a:t> </a:t>
            </a:r>
            <a:r>
              <a:rPr lang="en-US" dirty="0"/>
              <a:t>of X corresponds to all m measurements of a particular type. Each </a:t>
            </a:r>
            <a:r>
              <a:rPr lang="en-US" b="1" i="1" dirty="0"/>
              <a:t>column</a:t>
            </a:r>
            <a:r>
              <a:rPr lang="en-US" i="1" dirty="0"/>
              <a:t> </a:t>
            </a:r>
            <a:r>
              <a:rPr lang="en-US" dirty="0"/>
              <a:t>of X corresponds to a set of all n measurements from one particular trial.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Covariance Matrix 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885" y="5833979"/>
            <a:ext cx="2730500" cy="939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81474" y="5614737"/>
            <a:ext cx="3898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captures the covariance between all possible pairs of measurements. The covariance values reflect the noise and redundancy in our measurements. 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85" y="2062497"/>
            <a:ext cx="2578100" cy="1930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601" y="1075428"/>
            <a:ext cx="2436397" cy="3756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98105" y="0"/>
            <a:ext cx="5293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note of caution, sometimes the role of column and row (type of measurement/samples) is switched. Obviously, then: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208" y="1633120"/>
            <a:ext cx="1975182" cy="6766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368" y="2647142"/>
            <a:ext cx="5240939" cy="202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58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M851-week36-2" id="{59945304-4061-7F47-A80D-037E3FA2A2D6}" vid="{042BF864-DD55-F34A-8065-7A47068C0C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Enum</Template>
  <TotalTime>54125</TotalTime>
  <Words>1566</Words>
  <Application>Microsoft Macintosh PowerPoint</Application>
  <PresentationFormat>Widescreen</PresentationFormat>
  <Paragraphs>194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Office Theme</vt:lpstr>
      <vt:lpstr>DM561 – Linear Algebra with Applications  Week 49, 2021  Principal Component Analysis and Eigenfaces  </vt:lpstr>
      <vt:lpstr>Introduction and Motivational Example</vt:lpstr>
      <vt:lpstr>PCA finds a new coordinate system</vt:lpstr>
      <vt:lpstr>New Dimensions are called Principal Components</vt:lpstr>
      <vt:lpstr>Dimensionality Reduction </vt:lpstr>
      <vt:lpstr>Mathematical Background</vt:lpstr>
      <vt:lpstr>Change of Basis – Linear Transformation</vt:lpstr>
      <vt:lpstr>Mathematical Prerequisites - Covariance</vt:lpstr>
      <vt:lpstr>Covariance Matrix</vt:lpstr>
      <vt:lpstr>Properties of the Covariance Matrix</vt:lpstr>
      <vt:lpstr>Iris Example (150 samples, 50 from 3 different species) https://en.wikipedia.org/wiki/Iris_flower_data_set</vt:lpstr>
      <vt:lpstr>Question!</vt:lpstr>
      <vt:lpstr>YES!</vt:lpstr>
      <vt:lpstr>PCA in Python (numpy only)</vt:lpstr>
      <vt:lpstr>Iris Dataset - Exploratory Visualization ( https://en.wikipedia.org/wiki/Iris_flower_data_set )  https://sebastianraschka.com/Articles/2015_pca_in_3_steps.html</vt:lpstr>
      <vt:lpstr>PowerPoint Presentation</vt:lpstr>
      <vt:lpstr>PowerPoint Presentation</vt:lpstr>
      <vt:lpstr>Sorting Eigenvectors</vt:lpstr>
      <vt:lpstr>PowerPoint Presentation</vt:lpstr>
      <vt:lpstr>PowerPoint Presentation</vt:lpstr>
      <vt:lpstr>All in one go (here: sklearn)</vt:lpstr>
      <vt:lpstr>PowerPoint Presentation</vt:lpstr>
      <vt:lpstr>Eating in the UK (a 17d example)  </vt:lpstr>
      <vt:lpstr>PCA on pictures. Let’s start with 64x64 dimensions.</vt:lpstr>
      <vt:lpstr>Eigenfaces (eigenvectors / principal components, visualized)</vt:lpstr>
      <vt:lpstr>Using n=50 principal components</vt:lpstr>
      <vt:lpstr>Using n=100 principal components</vt:lpstr>
      <vt:lpstr>Using n=250 principal components</vt:lpstr>
      <vt:lpstr>PowerPoint Presentation</vt:lpstr>
      <vt:lpstr>Projection onto eigenface space.</vt:lpstr>
      <vt:lpstr>PowerPoint Presentation</vt:lpstr>
      <vt:lpstr>PowerPoint Presentation</vt:lpstr>
      <vt:lpstr>Example, using a 10 dimensional eigenface space:</vt:lpstr>
      <vt:lpstr>Online Demonstration based on https://www.learnopencv.com/eigenface-using-opencv-c-python/ </vt:lpstr>
      <vt:lpstr>Online Demonstration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DM851 – Applied Combinatorics (2016)</dc:title>
  <dc:creator>Microsoft Office User</dc:creator>
  <cp:lastModifiedBy>Daniel Merkle</cp:lastModifiedBy>
  <cp:revision>286</cp:revision>
  <cp:lastPrinted>2018-11-21T10:14:16Z</cp:lastPrinted>
  <dcterms:created xsi:type="dcterms:W3CDTF">2016-10-19T14:28:30Z</dcterms:created>
  <dcterms:modified xsi:type="dcterms:W3CDTF">2021-12-08T08:04:50Z</dcterms:modified>
</cp:coreProperties>
</file>